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5"/>
  </p:notesMasterIdLst>
  <p:sldIdLst>
    <p:sldId id="521" r:id="rId2"/>
    <p:sldId id="523" r:id="rId3"/>
    <p:sldId id="583" r:id="rId4"/>
    <p:sldId id="526" r:id="rId5"/>
    <p:sldId id="527" r:id="rId6"/>
    <p:sldId id="528" r:id="rId7"/>
    <p:sldId id="584" r:id="rId8"/>
    <p:sldId id="589" r:id="rId9"/>
    <p:sldId id="529" r:id="rId10"/>
    <p:sldId id="585" r:id="rId11"/>
    <p:sldId id="530" r:id="rId12"/>
    <p:sldId id="615" r:id="rId13"/>
    <p:sldId id="616" r:id="rId14"/>
    <p:sldId id="577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624" r:id="rId23"/>
    <p:sldId id="625" r:id="rId24"/>
    <p:sldId id="571" r:id="rId25"/>
    <p:sldId id="572" r:id="rId26"/>
    <p:sldId id="591" r:id="rId27"/>
    <p:sldId id="574" r:id="rId28"/>
    <p:sldId id="575" r:id="rId29"/>
    <p:sldId id="604" r:id="rId30"/>
    <p:sldId id="614" r:id="rId31"/>
    <p:sldId id="605" r:id="rId32"/>
    <p:sldId id="599" r:id="rId33"/>
    <p:sldId id="600" r:id="rId34"/>
    <p:sldId id="542" r:id="rId35"/>
    <p:sldId id="593" r:id="rId36"/>
    <p:sldId id="594" r:id="rId37"/>
    <p:sldId id="597" r:id="rId38"/>
    <p:sldId id="598" r:id="rId39"/>
    <p:sldId id="612" r:id="rId40"/>
    <p:sldId id="592" r:id="rId41"/>
    <p:sldId id="661" r:id="rId42"/>
    <p:sldId id="662" r:id="rId43"/>
    <p:sldId id="663" r:id="rId44"/>
    <p:sldId id="664" r:id="rId45"/>
    <p:sldId id="665" r:id="rId46"/>
    <p:sldId id="666" r:id="rId47"/>
    <p:sldId id="667" r:id="rId48"/>
    <p:sldId id="669" r:id="rId49"/>
    <p:sldId id="670" r:id="rId50"/>
    <p:sldId id="671" r:id="rId51"/>
    <p:sldId id="672" r:id="rId52"/>
    <p:sldId id="673" r:id="rId53"/>
    <p:sldId id="674" r:id="rId54"/>
    <p:sldId id="675" r:id="rId55"/>
    <p:sldId id="676" r:id="rId56"/>
    <p:sldId id="677" r:id="rId57"/>
    <p:sldId id="678" r:id="rId58"/>
    <p:sldId id="679" r:id="rId59"/>
    <p:sldId id="680" r:id="rId60"/>
    <p:sldId id="681" r:id="rId61"/>
    <p:sldId id="682" r:id="rId62"/>
    <p:sldId id="683" r:id="rId63"/>
    <p:sldId id="68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2771" autoAdjust="0"/>
  </p:normalViewPr>
  <p:slideViewPr>
    <p:cSldViewPr>
      <p:cViewPr varScale="1">
        <p:scale>
          <a:sx n="60" d="100"/>
          <a:sy n="6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A9C515-1B4D-45A5-B6C4-993DD52B7412}" type="slidenum">
              <a:rPr lang="en-US"/>
              <a:pPr/>
              <a:t>4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FD778-8D5F-4FB3-BA82-CC40C7F643CE}" type="slidenum">
              <a:rPr lang="en-US"/>
              <a:pPr/>
              <a:t>20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00BF1F-5757-42EE-96EF-517B6C05D956}" type="slidenum">
              <a:rPr lang="en-US"/>
              <a:pPr/>
              <a:t>21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D56F89-93B3-494A-9DA4-98E53420425B}" type="slidenum">
              <a:rPr lang="en-US"/>
              <a:pPr/>
              <a:t>23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65FA8B-483A-4DA7-BCC8-6B544B7D4A18}" type="slidenum">
              <a:rPr lang="en-US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5AB07F-C6BC-45BA-AA93-35944385E10C}" type="slidenum">
              <a:rPr lang="en-US"/>
              <a:pPr/>
              <a:t>35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z="1300" dirty="0" smtClean="0">
              <a:solidFill>
                <a:srgbClr val="000000"/>
              </a:solidFill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E8BB00-D98F-44AE-A2B9-4354444E5F84}" type="slidenum">
              <a:rPr lang="en-US"/>
              <a:pPr/>
              <a:t>36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300" smtClean="0">
                <a:solidFill>
                  <a:srgbClr val="000000"/>
                </a:solidFill>
                <a:latin typeface="Lucida Grande" charset="0"/>
              </a:rPr>
              <a:t>http://www.platetectonics.com/book/images/Pangaea.gif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8F9F739-65C4-4EA5-A5DB-A607D1506BE3}" type="slidenum">
              <a:rPr lang="en-US"/>
              <a:pPr/>
              <a:t>38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z="1300" dirty="0" smtClean="0">
              <a:solidFill>
                <a:srgbClr val="000000"/>
              </a:solidFill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0F7B8F-EB4E-4D90-9939-6665D92B9FA8}" type="slidenum">
              <a:rPr lang="en-US"/>
              <a:pPr/>
              <a:t>40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300" smtClean="0">
                <a:solidFill>
                  <a:srgbClr val="000000"/>
                </a:solidFill>
                <a:latin typeface="Lucida Grande" charset="0"/>
              </a:rPr>
              <a:t>http://www.platetectonics.com/book/images/Pangaea.gif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B6910-4552-45A7-AD86-AD704275D1A7}" type="slidenum">
              <a:rPr lang="en-US"/>
              <a:pPr/>
              <a:t>44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A1331F-2434-4515-A291-DFDF5C489513}" type="slidenum">
              <a:rPr lang="en-US"/>
              <a:pPr/>
              <a:t>5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BA73D-1E74-4778-AA39-B8BE36BDAF26}" type="slidenum">
              <a:rPr lang="en-US"/>
              <a:pPr/>
              <a:t>46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DC0EB-9215-424C-B1D2-A9B719808935}" type="slidenum">
              <a:rPr lang="en-US"/>
              <a:pPr/>
              <a:t>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18328-7BA7-46F7-890C-1E4AF0338A63}" type="slidenum">
              <a:rPr lang="en-US"/>
              <a:pPr/>
              <a:t>9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371DD-D5B4-4FE0-9EAE-2969BE26F8B7}" type="slidenum">
              <a:rPr lang="en-US"/>
              <a:pPr/>
              <a:t>11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AB64CC-0B2B-49B0-9A5C-72AB1C726954}" type="slidenum">
              <a:rPr lang="en-US"/>
              <a:pPr/>
              <a:t>15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841D7-1E9C-450D-9BDC-1B616A21E441}" type="slidenum">
              <a:rPr lang="en-US"/>
              <a:pPr/>
              <a:t>17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841D7-1E9C-450D-9BDC-1B616A21E441}" type="slidenum">
              <a:rPr lang="en-US"/>
              <a:pPr/>
              <a:t>18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DE2784-41E3-48ED-B4FB-5D1A64CFFDA4}" type="slidenum">
              <a:rPr lang="en-US"/>
              <a:pPr/>
              <a:t>19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24AF2C8-789B-4B19-9188-A6B69F6167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8458200" cy="609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066D-0940-4753-82C7-C5B47B5C9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752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752600"/>
            <a:ext cx="41529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1752600"/>
            <a:ext cx="41529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76C37-2CCE-40AA-9547-13C961F93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diverg%20-%20african%20rift.mov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../Tectonics/sm02Pac-NoAmflat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Tectonics/PangeaBreak.M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  <a:endParaRPr lang="en-GB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01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ontinental_Drift_Fig-4_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340768"/>
            <a:ext cx="5328592" cy="5145221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3276872" y="90872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Rock types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2286000" y="6248400"/>
            <a:ext cx="5334000" cy="685800"/>
          </a:xfrm>
        </p:spPr>
        <p:txBody>
          <a:bodyPr/>
          <a:lstStyle/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Glacial ages and climate evidence</a:t>
            </a:r>
          </a:p>
        </p:txBody>
      </p:sp>
      <p:pic>
        <p:nvPicPr>
          <p:cNvPr id="84999" name="Picture 7" descr="Glaci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0" y="1600200"/>
            <a:ext cx="6477000" cy="4452938"/>
          </a:xfrm>
          <a:noFill/>
          <a:ln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3708920" y="98072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Glaciers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4208" y="6237312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Source: Smith, 1963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76872"/>
            <a:ext cx="37879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08720"/>
            <a:ext cx="493236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17899"/>
            <a:ext cx="4788024" cy="284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7340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63246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340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052736"/>
            <a:ext cx="8382000" cy="554461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spcBef>
                <a:spcPct val="0"/>
              </a:spcBef>
              <a:spcAft>
                <a:spcPct val="50000"/>
              </a:spcAft>
              <a:tabLst>
                <a:tab pos="635000" algn="l"/>
              </a:tabLst>
            </a:pPr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Rejected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by most geologists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Absence of mechanism involving movements of continents</a:t>
            </a: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New data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after WWII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to the “plate tectonic revolution” in 1960’s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Now embraced by essentially everybody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tabLst>
                <a:tab pos="635000" algn="l"/>
              </a:tabLst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Today’s geology textbooks radically different than those of 40 years ago.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Rejection and acceptance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17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1524000"/>
            <a:ext cx="7707312" cy="655638"/>
          </a:xfrm>
        </p:spPr>
        <p:txBody>
          <a:bodyPr>
            <a:normAutofit/>
          </a:bodyPr>
          <a:lstStyle/>
          <a:p>
            <a:pPr marL="225425" indent="-225425">
              <a:lnSpc>
                <a:spcPct val="80000"/>
              </a:lnSpc>
              <a:buSzTx/>
              <a:buFont typeface="Arial" pitchFamily="34" charset="0"/>
              <a:buChar char="•"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Continental drift reexamined in 1960’s with new information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1441376" y="2801764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World seismicity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755576" y="2204864"/>
            <a:ext cx="48349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  <a:buFontTx/>
              <a:buChar char="•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Supporting evidence for seafloor spreading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1898576" y="3182764"/>
            <a:ext cx="14486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Volcanism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1898576" y="3576464"/>
            <a:ext cx="1956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Age of seafloor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1898576" y="4401964"/>
            <a:ext cx="13949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Heat flow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1893814" y="3970164"/>
            <a:ext cx="2068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Paleomagnetism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2643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Seafloor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spreading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 (4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4704"/>
            <a:ext cx="5585012" cy="3267422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-180528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 oceanic ridge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mid-atlantic-ridge-iceland-8[6]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3717032"/>
            <a:ext cx="4410447" cy="2947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5" name="Picture 13" descr="Worldseismic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7315200" cy="452120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427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Evidence of sea floor spreading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7544" y="836712"/>
            <a:ext cx="15167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Seismicity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0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39552" y="6324600"/>
            <a:ext cx="90678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0" dirty="0">
                <a:latin typeface="Times New Roman" pitchFamily="18" charset="0"/>
                <a:cs typeface="Times New Roman" pitchFamily="18" charset="0"/>
              </a:rPr>
              <a:t>Earthquake distribution matches plate boundaries</a:t>
            </a:r>
          </a:p>
        </p:txBody>
      </p:sp>
      <p:pic>
        <p:nvPicPr>
          <p:cNvPr id="100365" name="Picture 13" descr="Worldseismic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7315200" cy="4521200"/>
          </a:xfrm>
          <a:prstGeom prst="rect">
            <a:avLst/>
          </a:prstGeom>
          <a:noFill/>
        </p:spPr>
      </p:pic>
      <p:pic>
        <p:nvPicPr>
          <p:cNvPr id="100369" name="Picture 17" descr="Tectonics - EQ (NASA)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" y="1600200"/>
            <a:ext cx="8001000" cy="4572000"/>
          </a:xfrm>
          <a:noFill/>
          <a:ln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67744" y="260648"/>
            <a:ext cx="427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Evidence of sea floor spreading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7544" y="836712"/>
            <a:ext cx="15167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Seismicity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72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76200" y="5867400"/>
            <a:ext cx="9067800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Volcanoes match some plate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boundaries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9273" name="Picture 9" descr="world volcano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484784"/>
            <a:ext cx="8229600" cy="4167188"/>
          </a:xfrm>
          <a:noFill/>
          <a:ln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339752" y="116632"/>
            <a:ext cx="427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Evidence of sea floor spreading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7544" y="836712"/>
            <a:ext cx="1541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Volcanism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1196752"/>
            <a:ext cx="6096000" cy="3657599"/>
          </a:xfrm>
        </p:spPr>
        <p:txBody>
          <a:bodyPr/>
          <a:lstStyle/>
          <a:p>
            <a:pPr marL="475488" indent="-457200">
              <a:buFont typeface="+mj-lt"/>
              <a:buAutoNum type="arabicPeriod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475488" indent="-457200">
              <a:buFont typeface="+mj-lt"/>
              <a:buAutoNum type="arabi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Continental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Hypothesis</a:t>
            </a:r>
          </a:p>
          <a:p>
            <a:pPr marL="475488" indent="-457200">
              <a:buFont typeface="+mj-lt"/>
              <a:buAutoNum type="arabi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Sea floor spreading</a:t>
            </a:r>
          </a:p>
          <a:p>
            <a:pPr marL="475488" indent="-457200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   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Plate tectonics</a:t>
            </a:r>
          </a:p>
          <a:p>
            <a:pPr marL="475488" indent="-457200">
              <a:buFont typeface="+mj-lt"/>
              <a:buAutoNum type="arabicPeriod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332656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5488" indent="-457200"/>
            <a:r>
              <a:rPr lang="en-GB" sz="2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GB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17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6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791200"/>
            <a:ext cx="7543800" cy="914400"/>
          </a:xfrm>
        </p:spPr>
        <p:txBody>
          <a:bodyPr>
            <a:normAutofit lnSpcReduction="10000"/>
          </a:bodyPr>
          <a:lstStyle/>
          <a:p>
            <a:pPr lvl="1">
              <a:buClr>
                <a:schemeClr val="hlink"/>
              </a:buClr>
              <a:buFontTx/>
              <a:buChar char="•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Youngest sea floor is at mid-ocean ridge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Oldest sea floor away from mid-ocean ridge</a:t>
            </a:r>
          </a:p>
        </p:txBody>
      </p:sp>
      <p:pic>
        <p:nvPicPr>
          <p:cNvPr id="104457" name="Picture 9" descr="age of ocean floor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2943"/>
          <a:stretch>
            <a:fillRect/>
          </a:stretch>
        </p:blipFill>
        <p:spPr>
          <a:xfrm>
            <a:off x="457200" y="1447800"/>
            <a:ext cx="8229600" cy="4164013"/>
          </a:xfrm>
          <a:noFill/>
          <a:ln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427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Evidence of sea floor spreading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3312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Age of the oceanic crust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7" name="Picture 7" descr="MagReversals"/>
          <p:cNvPicPr>
            <a:picLocks noChangeAspect="1" noChangeArrowheads="1"/>
          </p:cNvPicPr>
          <p:nvPr/>
        </p:nvPicPr>
        <p:blipFill>
          <a:blip r:embed="rId3" cstate="print"/>
          <a:srcRect t="36000"/>
          <a:stretch>
            <a:fillRect/>
          </a:stretch>
        </p:blipFill>
        <p:spPr bwMode="auto">
          <a:xfrm>
            <a:off x="1447800" y="1905000"/>
            <a:ext cx="7010400" cy="3365500"/>
          </a:xfrm>
          <a:prstGeom prst="rect">
            <a:avLst/>
          </a:prstGeom>
          <a:noFill/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2643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Seafloor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spreading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1124744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3" name="Picture 5" descr="heatflow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5133" b="6418"/>
          <a:stretch>
            <a:fillRect/>
          </a:stretch>
        </p:blipFill>
        <p:spPr>
          <a:xfrm>
            <a:off x="1066800" y="1676400"/>
            <a:ext cx="7315200" cy="4794250"/>
          </a:xfrm>
          <a:noFill/>
          <a:ln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2643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Seafloor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spreading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1520" y="1124744"/>
            <a:ext cx="1457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Heat flow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" y="5750768"/>
            <a:ext cx="8778552" cy="990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New sea floor created at the mid-ocean ridge and destroyed in deep ocean trenches</a:t>
            </a:r>
          </a:p>
        </p:txBody>
      </p:sp>
      <p:pic>
        <p:nvPicPr>
          <p:cNvPr id="98310" name="Picture 6" descr="SeaflrSpread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19200" y="1143000"/>
            <a:ext cx="6934200" cy="4411663"/>
          </a:xfrm>
          <a:noFill/>
          <a:ln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59832" y="188640"/>
            <a:ext cx="2643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Seafloor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spreading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306975"/>
            <a:ext cx="7899722" cy="48344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The unifying concept of 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b="0" dirty="0">
                <a:latin typeface="Times New Roman" pitchFamily="18" charset="0"/>
                <a:cs typeface="Times New Roman" pitchFamily="18" charset="0"/>
              </a:rPr>
              <a:t>Earth sciences.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The outer portion of the Earth is made up of about 20 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distinct “plates</a:t>
            </a:r>
            <a:r>
              <a:rPr lang="en-US" b="0" dirty="0">
                <a:latin typeface="Times New Roman" pitchFamily="18" charset="0"/>
                <a:cs typeface="Times New Roman" pitchFamily="18" charset="0"/>
              </a:rPr>
              <a:t>” (~ 100 km thick) that move relative to each other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Plates interact with each other along their edges (plate boundaries)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Plate boundaries have high degree of tectonic activity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mountain building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earthquakes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volcanoes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</a:pP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-54056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tectonics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17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052736"/>
            <a:ext cx="8820472" cy="115954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384175" indent="-384175" defTabSz="1023938">
              <a:lnSpc>
                <a:spcPct val="95000"/>
              </a:lnSpc>
              <a:spcBef>
                <a:spcPct val="48000"/>
              </a:spcBef>
            </a:pP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Lithosphere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outer rigid shell of the earth (~ 100 km).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plates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composed of this material.</a:t>
            </a:r>
          </a:p>
          <a:p>
            <a:pPr marL="384175" indent="-384175" defTabSz="1023938">
              <a:lnSpc>
                <a:spcPct val="95000"/>
              </a:lnSpc>
              <a:spcBef>
                <a:spcPct val="48000"/>
              </a:spcBef>
            </a:pPr>
            <a:r>
              <a:rPr lang="en-U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sthenosphere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part of mantle beneath lithosphere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figure 01-11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91426"/>
            <a:ext cx="6876256" cy="33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467544" y="2492896"/>
            <a:ext cx="867645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3938">
              <a:lnSpc>
                <a:spcPct val="95000"/>
              </a:lnSpc>
              <a:spcBef>
                <a:spcPct val="48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lithosphere rides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on the top of the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Asthenosphere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tectonics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49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1700808"/>
            <a:ext cx="5146675" cy="6270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Present-day Plates</a:t>
            </a:r>
          </a:p>
        </p:txBody>
      </p:sp>
      <p:pic>
        <p:nvPicPr>
          <p:cNvPr id="206851" name="Picture 3" descr="figure 01-12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1" t="1613" r="1270" b="3220"/>
          <a:stretch>
            <a:fillRect/>
          </a:stretch>
        </p:blipFill>
        <p:spPr bwMode="auto">
          <a:xfrm>
            <a:off x="0" y="1143000"/>
            <a:ext cx="9144000" cy="528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Present day plates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98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01-14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683326"/>
            <a:ext cx="9036496" cy="417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980728"/>
            <a:ext cx="9090756" cy="108876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Divergent      </a:t>
            </a:r>
          </a:p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Convergent       </a:t>
            </a:r>
          </a:p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Transform/Conservative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88640"/>
            <a:ext cx="8568952" cy="46705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066800" marR="0" lvl="0" indent="-1066800" algn="l" defTabSz="1023938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Times New Roman" pitchFamily="18" charset="0"/>
                <a:cs typeface="Times New Roman" pitchFamily="18" charset="0"/>
              </a:rPr>
              <a:t>Three types of plate boundaries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427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32856"/>
            <a:ext cx="8229600" cy="13843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Plate Boundaries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66"/>
                </a:solidFill>
              </a:rPr>
              <a:t>Divergent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1981200" y="5715000"/>
            <a:ext cx="6248400" cy="457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Plates move away from each other</a:t>
            </a:r>
          </a:p>
        </p:txBody>
      </p:sp>
      <p:pic>
        <p:nvPicPr>
          <p:cNvPr id="116746" name="Picture 10" descr="divergent">
            <a:hlinkClick r:id="rId3" action="ppaction://hlinkfile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914400" y="1447800"/>
            <a:ext cx="7391400" cy="4154488"/>
          </a:xfrm>
          <a:ln/>
        </p:spPr>
      </p:pic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981200" y="62484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New crust is being formed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612576" y="98072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seafloor"/>
          <p:cNvPicPr>
            <a:picLocks noChangeAspect="1" noChangeArrowheads="1"/>
          </p:cNvPicPr>
          <p:nvPr/>
        </p:nvPicPr>
        <p:blipFill>
          <a:blip r:embed="rId2" cstate="print"/>
          <a:srcRect l="6244" r="5074" b="42775"/>
          <a:stretch>
            <a:fillRect/>
          </a:stretch>
        </p:blipFill>
        <p:spPr bwMode="auto">
          <a:xfrm>
            <a:off x="381000" y="1752600"/>
            <a:ext cx="3657600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4419600" y="2492896"/>
            <a:ext cx="472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8925" indent="-288925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Youngest rocks form at ridge</a:t>
            </a:r>
            <a:br>
              <a:rPr lang="en-US" sz="2100" b="1" dirty="0">
                <a:latin typeface="Times New Roman" pitchFamily="18" charset="0"/>
                <a:cs typeface="Times New Roman" pitchFamily="18" charset="0"/>
              </a:rPr>
            </a:b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  <a:p>
            <a:pPr marL="288925" indent="-288925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Older rocks are further from ridge </a:t>
            </a:r>
            <a:r>
              <a:rPr lang="en-US" sz="2100" dirty="0">
                <a:latin typeface="Arial" charset="0"/>
              </a:rPr>
              <a:t/>
            </a:r>
            <a:br>
              <a:rPr lang="en-US" sz="2100" dirty="0">
                <a:latin typeface="Arial" charset="0"/>
              </a:rPr>
            </a:br>
            <a:endParaRPr lang="en-US" sz="2100" dirty="0"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306975"/>
            <a:ext cx="7899722" cy="376205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IN" sz="2200" b="0" dirty="0" smtClean="0">
                <a:latin typeface="Times New Roman" pitchFamily="18" charset="0"/>
                <a:cs typeface="Times New Roman" pitchFamily="18" charset="0"/>
              </a:rPr>
              <a:t>Plate tectonics is the theory that explains the global distribution of geological phenomena. 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IN" sz="2200" b="0" dirty="0" smtClean="0">
                <a:latin typeface="Times New Roman" pitchFamily="18" charset="0"/>
                <a:cs typeface="Times New Roman" pitchFamily="18" charset="0"/>
              </a:rPr>
              <a:t>Refers to the movement and interaction of the earth's lithosphere. </a:t>
            </a:r>
            <a:endParaRPr lang="en-US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Plates tectonic describes the movement of plates and forces acting on them 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</a:pPr>
            <a:endParaRPr lang="en-US" b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-54056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tectonics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17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1" name="Picture 1027" descr="&#10;box 01-01.jpg   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1972" name="Text Box 1028"/>
          <p:cNvSpPr txBox="1">
            <a:spLocks noChangeArrowheads="1"/>
          </p:cNvSpPr>
          <p:nvPr/>
        </p:nvSpPr>
        <p:spPr bwMode="auto">
          <a:xfrm>
            <a:off x="0" y="6513513"/>
            <a:ext cx="26638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effectLst/>
                <a:latin typeface="Comic Sans MS" pitchFamily="66" charset="0"/>
              </a:rPr>
              <a:t>Peter W. Sloss, NOAA-NESDIS-NGDC</a:t>
            </a:r>
          </a:p>
        </p:txBody>
      </p:sp>
      <p:sp>
        <p:nvSpPr>
          <p:cNvPr id="211973" name="Text Box 1029"/>
          <p:cNvSpPr txBox="1">
            <a:spLocks noChangeArrowheads="1"/>
          </p:cNvSpPr>
          <p:nvPr/>
        </p:nvSpPr>
        <p:spPr bwMode="auto">
          <a:xfrm>
            <a:off x="200025" y="560388"/>
            <a:ext cx="2800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effectLst/>
              </a:rPr>
              <a:t>Mid-Atlantic</a:t>
            </a:r>
            <a:endParaRPr lang="en-US" sz="3600">
              <a:solidFill>
                <a:schemeClr val="tx1"/>
              </a:solidFill>
              <a:effectLst/>
            </a:endParaRPr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effectLst/>
              </a:rPr>
              <a:t>Ridge</a:t>
            </a:r>
            <a:endParaRPr lang="en-US" sz="3600"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1974" name="Line 1030"/>
          <p:cNvSpPr>
            <a:spLocks noChangeShapeType="1"/>
          </p:cNvSpPr>
          <p:nvPr/>
        </p:nvSpPr>
        <p:spPr bwMode="auto">
          <a:xfrm>
            <a:off x="2209800" y="13716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536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diver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29" r="17006" b="74301"/>
          <a:stretch>
            <a:fillRect/>
          </a:stretch>
        </p:blipFill>
        <p:spPr>
          <a:xfrm>
            <a:off x="5562600" y="4572000"/>
            <a:ext cx="3352800" cy="1752600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638800" y="2514600"/>
            <a:ext cx="3505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Rift valley </a:t>
            </a:r>
            <a:br>
              <a:rPr lang="en-US" dirty="0"/>
            </a:br>
            <a:r>
              <a:rPr lang="en-US" dirty="0"/>
              <a:t>continent-continent</a:t>
            </a:r>
          </a:p>
        </p:txBody>
      </p:sp>
      <p:pic>
        <p:nvPicPr>
          <p:cNvPr id="110597" name="Picture 5" descr="Plate Tectoni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563" t="10858" r="3613" b="8269"/>
          <a:stretch>
            <a:fillRect/>
          </a:stretch>
        </p:blipFill>
        <p:spPr>
          <a:xfrm>
            <a:off x="228600" y="1676400"/>
            <a:ext cx="5334000" cy="4584700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8" name="Picture 8" descr="mid ocean rid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927600" y="1828800"/>
            <a:ext cx="4005263" cy="4267200"/>
          </a:xfrm>
          <a:noFill/>
          <a:ln/>
        </p:spPr>
      </p:pic>
      <p:pic>
        <p:nvPicPr>
          <p:cNvPr id="117771" name="Picture 11" descr="east africa rif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2400" y="1828800"/>
            <a:ext cx="4648200" cy="4281488"/>
          </a:xfrm>
          <a:noFill/>
          <a:ln/>
        </p:spPr>
      </p:pic>
      <p:sp>
        <p:nvSpPr>
          <p:cNvPr id="117772" name="Text Box 12"/>
          <p:cNvSpPr txBox="1">
            <a:spLocks noChangeArrowheads="1"/>
          </p:cNvSpPr>
          <p:nvPr/>
        </p:nvSpPr>
        <p:spPr bwMode="auto">
          <a:xfrm>
            <a:off x="1600200" y="6070600"/>
            <a:ext cx="20492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East African Rift</a:t>
            </a:r>
          </a:p>
        </p:txBody>
      </p:sp>
      <p:sp>
        <p:nvSpPr>
          <p:cNvPr id="117773" name="Text Box 13"/>
          <p:cNvSpPr txBox="1">
            <a:spLocks noChangeArrowheads="1"/>
          </p:cNvSpPr>
          <p:nvPr/>
        </p:nvSpPr>
        <p:spPr bwMode="auto">
          <a:xfrm>
            <a:off x="5462588" y="6084888"/>
            <a:ext cx="30732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latin typeface="Times New Roman" pitchFamily="18" charset="0"/>
                <a:cs typeface="Times New Roman" pitchFamily="18" charset="0"/>
              </a:rPr>
              <a:t>Mid-Atlantic Ocean Ridge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0" y="1052736"/>
            <a:ext cx="3810000" cy="3025775"/>
          </a:xfrm>
        </p:spPr>
        <p:txBody>
          <a:bodyPr wrap="square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Iceland is being pulled apart as it sits astride the Mid-Atlantic Ridge.</a:t>
            </a:r>
          </a:p>
        </p:txBody>
      </p:sp>
      <p:pic>
        <p:nvPicPr>
          <p:cNvPr id="212995" name="Picture 3" descr="figure 01-15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9" t="961" r="1997" b="2335"/>
          <a:stretch>
            <a:fillRect/>
          </a:stretch>
        </p:blipFill>
        <p:spPr bwMode="auto">
          <a:xfrm>
            <a:off x="0" y="0"/>
            <a:ext cx="477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0" y="6413500"/>
            <a:ext cx="20812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effectLst/>
                <a:latin typeface="Comic Sans MS" pitchFamily="66" charset="0"/>
              </a:rPr>
              <a:t>Gudmundur E. Sigvaldason,</a:t>
            </a:r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effectLst/>
                <a:latin typeface="Comic Sans MS" pitchFamily="66" charset="0"/>
              </a:rPr>
              <a:t>Nordic Volcanological Institute</a:t>
            </a: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7851775" y="6400800"/>
            <a:ext cx="129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effectLst/>
                <a:latin typeface="Times" charset="0"/>
              </a:rPr>
              <a:t>Fig. 1.15</a:t>
            </a:r>
          </a:p>
        </p:txBody>
      </p:sp>
    </p:spTree>
    <p:extLst>
      <p:ext uri="{BB962C8B-B14F-4D97-AF65-F5344CB8AC3E}">
        <p14:creationId xmlns:p14="http://schemas.microsoft.com/office/powerpoint/2010/main" xmlns="" val="258201098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23528" y="1340768"/>
            <a:ext cx="5557838" cy="777875"/>
          </a:xfrm>
        </p:spPr>
        <p:txBody>
          <a:bodyPr/>
          <a:lstStyle/>
          <a:p>
            <a:pPr marL="280988" indent="-280988">
              <a:buFont typeface="Arial" pitchFamily="34" charset="0"/>
              <a:buChar char="•"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Plates are moving toward each other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467544" y="3212976"/>
            <a:ext cx="17565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Three Types:</a:t>
            </a:r>
          </a:p>
        </p:txBody>
      </p:sp>
      <p:sp>
        <p:nvSpPr>
          <p:cNvPr id="118795" name="Text Box 11"/>
          <p:cNvSpPr txBox="1">
            <a:spLocks noChangeArrowheads="1"/>
          </p:cNvSpPr>
          <p:nvPr/>
        </p:nvSpPr>
        <p:spPr bwMode="auto">
          <a:xfrm>
            <a:off x="1979712" y="3717032"/>
            <a:ext cx="221887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Ocean-continent</a:t>
            </a:r>
          </a:p>
        </p:txBody>
      </p:sp>
      <p:sp>
        <p:nvSpPr>
          <p:cNvPr id="118797" name="Text Box 13"/>
          <p:cNvSpPr txBox="1">
            <a:spLocks noChangeArrowheads="1"/>
          </p:cNvSpPr>
          <p:nvPr/>
        </p:nvSpPr>
        <p:spPr bwMode="auto">
          <a:xfrm>
            <a:off x="1962249" y="4555232"/>
            <a:ext cx="182614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>
                <a:latin typeface="Times New Roman" pitchFamily="18" charset="0"/>
                <a:cs typeface="Times New Roman" pitchFamily="18" charset="0"/>
              </a:rPr>
              <a:t> Ocean-ocean</a:t>
            </a:r>
          </a:p>
        </p:txBody>
      </p:sp>
      <p:sp>
        <p:nvSpPr>
          <p:cNvPr id="118798" name="Text Box 14"/>
          <p:cNvSpPr txBox="1">
            <a:spLocks noChangeArrowheads="1"/>
          </p:cNvSpPr>
          <p:nvPr/>
        </p:nvSpPr>
        <p:spPr bwMode="auto">
          <a:xfrm>
            <a:off x="1979712" y="5445224"/>
            <a:ext cx="261161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Continent-continent</a:t>
            </a:r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>
            <a:off x="323528" y="2060848"/>
            <a:ext cx="5557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0988" indent="-280988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  <a:buFont typeface="Arial" pitchFamily="34" charset="0"/>
              <a:buChar char="•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80988" indent="-280988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Crust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is being destroyed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81000" y="2286000"/>
            <a:ext cx="8382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Destroys old crust and forms new mountains</a:t>
            </a:r>
            <a:b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</a:b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Three types of convergent boundaries</a:t>
            </a:r>
          </a:p>
        </p:txBody>
      </p:sp>
      <p:pic>
        <p:nvPicPr>
          <p:cNvPr id="16388" name="Picture 17" descr="Continent-contin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0"/>
            <a:ext cx="259080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18" descr="Ocean-contin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5800"/>
            <a:ext cx="2667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19" descr="Ocean-oce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4495800"/>
            <a:ext cx="2667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 descr="Continent-contine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b="6627"/>
          <a:stretch>
            <a:fillRect/>
          </a:stretch>
        </p:blipFill>
        <p:spPr>
          <a:xfrm>
            <a:off x="609600" y="3657600"/>
            <a:ext cx="2867025" cy="1647825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539552" y="1268760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Continent-continent </a:t>
            </a:r>
            <a:r>
              <a:rPr lang="en-US" sz="24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4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Folded mountains</a:t>
            </a:r>
          </a:p>
        </p:txBody>
      </p:sp>
      <p:pic>
        <p:nvPicPr>
          <p:cNvPr id="14336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038600" y="3276600"/>
            <a:ext cx="4686300" cy="3105150"/>
          </a:xfrm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609600" y="5791200"/>
            <a:ext cx="335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aseline="30000" dirty="0"/>
              <a:t>Ex </a:t>
            </a:r>
            <a:r>
              <a:rPr lang="en-US" dirty="0"/>
              <a:t>Himalayas</a:t>
            </a:r>
            <a:br>
              <a:rPr lang="en-US" dirty="0"/>
            </a:br>
            <a:r>
              <a:rPr lang="en-US" sz="2000" dirty="0"/>
              <a:t>Eurasian/Indian plates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495425" y="2503488"/>
            <a:ext cx="58959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ts val="500"/>
              </a:spcBef>
              <a:spcAft>
                <a:spcPts val="500"/>
              </a:spcAft>
              <a:buFont typeface="Symbol" pitchFamily="18" charset="2"/>
              <a:buNone/>
            </a:pPr>
            <a:endParaRPr lang="en-US" sz="1800">
              <a:latin typeface="Arial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95536" y="1124744"/>
            <a:ext cx="822960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b="1" i="1" dirty="0">
                <a:latin typeface="Arial" charset="0"/>
              </a:rPr>
              <a:t>Subduction </a:t>
            </a:r>
            <a:r>
              <a:rPr lang="en-US" sz="2000" b="1" i="1" dirty="0" smtClean="0">
                <a:latin typeface="Arial" charset="0"/>
              </a:rPr>
              <a:t>Zones:  </a:t>
            </a:r>
            <a:r>
              <a:rPr lang="en-US" sz="2000" i="1" dirty="0">
                <a:latin typeface="Arial" charset="0"/>
              </a:rPr>
              <a:t>where ocean plates slide under another plate</a:t>
            </a:r>
          </a:p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i="1" dirty="0">
                <a:latin typeface="Arial" charset="0"/>
              </a:rPr>
              <a:t>Creates magma which moves upward, pushing up the land above it.</a:t>
            </a:r>
          </a:p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i="1" dirty="0" smtClean="0">
                <a:latin typeface="Arial" charset="0"/>
              </a:rPr>
              <a:t>Heat </a:t>
            </a:r>
            <a:r>
              <a:rPr lang="en-US" sz="2000" i="1" dirty="0">
                <a:latin typeface="Arial" charset="0"/>
              </a:rPr>
              <a:t>from the magma can change the rock around it. Rock that </a:t>
            </a:r>
            <a:r>
              <a:rPr lang="en-US" sz="2000" i="1" dirty="0" err="1">
                <a:latin typeface="Arial" charset="0"/>
              </a:rPr>
              <a:t>recrystallizes</a:t>
            </a:r>
            <a:r>
              <a:rPr lang="en-US" sz="2000" i="1" dirty="0">
                <a:latin typeface="Arial" charset="0"/>
              </a:rPr>
              <a:t> without melting becomes </a:t>
            </a:r>
            <a:r>
              <a:rPr lang="en-US" sz="2000" b="1" i="1" dirty="0">
                <a:latin typeface="Arial" charset="0"/>
              </a:rPr>
              <a:t>metamorphic rock</a:t>
            </a:r>
            <a:r>
              <a:rPr lang="en-US" sz="2000" i="1" dirty="0">
                <a:latin typeface="Arial" charset="0"/>
              </a:rPr>
              <a:t>..</a:t>
            </a:r>
          </a:p>
          <a:p>
            <a:pPr marL="230188" indent="-230188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2000" i="1" dirty="0">
              <a:latin typeface="Arial" charset="0"/>
            </a:endParaRPr>
          </a:p>
        </p:txBody>
      </p:sp>
      <p:pic>
        <p:nvPicPr>
          <p:cNvPr id="138248" name="Picture 8" descr="Subducti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3752850"/>
            <a:ext cx="5334000" cy="3105150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Text Box 10"/>
          <p:cNvSpPr txBox="1">
            <a:spLocks noChangeArrowheads="1"/>
          </p:cNvSpPr>
          <p:nvPr/>
        </p:nvSpPr>
        <p:spPr bwMode="auto">
          <a:xfrm>
            <a:off x="6012160" y="4221088"/>
            <a:ext cx="25908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200" i="1" dirty="0">
                <a:latin typeface="Arial" charset="0"/>
                <a:cs typeface="Arial" charset="0"/>
              </a:rPr>
              <a:t>Denser oceanic plates always </a:t>
            </a:r>
            <a:r>
              <a:rPr lang="en-US" sz="2200" i="1" dirty="0" err="1">
                <a:latin typeface="Arial" charset="0"/>
                <a:cs typeface="Arial" charset="0"/>
              </a:rPr>
              <a:t>subduct</a:t>
            </a:r>
            <a:r>
              <a:rPr lang="en-US" sz="2200" i="1" dirty="0">
                <a:latin typeface="Arial" charset="0"/>
                <a:cs typeface="Arial" charset="0"/>
              </a:rPr>
              <a:t> beneath less dense continental plates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22" name="Picture 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19600" y="3048000"/>
            <a:ext cx="4533900" cy="3400425"/>
          </a:xfrm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228600" y="1340768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Ocean-continent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/>
            </a:r>
            <a:b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Trench &amp;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 Coastal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Volcanoes</a:t>
            </a:r>
          </a:p>
        </p:txBody>
      </p:sp>
      <p:pic>
        <p:nvPicPr>
          <p:cNvPr id="119826" name="Picture 18" descr="Ocean-contine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95400" y="4267200"/>
            <a:ext cx="2133600" cy="1257300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1340768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Ocean-continent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download (5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2060848"/>
            <a:ext cx="3790528" cy="4415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44" y="3933056"/>
            <a:ext cx="4495800" cy="1752600"/>
          </a:xfrm>
        </p:spPr>
        <p:txBody>
          <a:bodyPr/>
          <a:lstStyle/>
          <a:p>
            <a:pPr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Geographic fit of continents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Fossils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Mountains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2200" b="0" dirty="0" err="1">
                <a:latin typeface="Times New Roman" pitchFamily="18" charset="0"/>
                <a:cs typeface="Times New Roman" pitchFamily="18" charset="0"/>
              </a:rPr>
              <a:t>Glaciation</a:t>
            </a:r>
            <a:endParaRPr lang="en-US" sz="22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39552" y="3356992"/>
            <a:ext cx="81534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5425" indent="-225425">
              <a:buClr>
                <a:schemeClr val="hlink"/>
              </a:buClr>
              <a:buFontTx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Evidence supporting the idea that the continents had drifted.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539552" y="1340768"/>
            <a:ext cx="8245475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Clr>
                <a:schemeClr val="hlink"/>
              </a:buClr>
              <a:buFontTx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Seuss, 1885, proposed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‘Gondwanaland’ by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studying fossils, rocks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342900" indent="-342900">
              <a:buClr>
                <a:schemeClr val="hlink"/>
              </a:buClr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mountains</a:t>
            </a:r>
          </a:p>
          <a:p>
            <a:pPr marL="342900" indent="-342900">
              <a:buFont typeface="Wingdings" pitchFamily="2" charset="2"/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539552" y="2276872"/>
            <a:ext cx="8267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Clr>
                <a:schemeClr val="hlink"/>
              </a:buClr>
              <a:buFontTx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Wegener and Taylor, early 1900’s, proposed continental drift and Pangaea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79877" grpId="0"/>
      <p:bldP spid="79879" grpId="0"/>
      <p:bldP spid="7988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60" name="Picture 8" descr="Ocean-oce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10919"/>
          <a:stretch>
            <a:fillRect/>
          </a:stretch>
        </p:blipFill>
        <p:spPr>
          <a:xfrm>
            <a:off x="251520" y="3573016"/>
            <a:ext cx="3749382" cy="2160240"/>
          </a:xfrm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467544" y="1412776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Ocean-ocean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sz="2200" dirty="0" smtClean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Trench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&amp;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Island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arc</a:t>
            </a:r>
          </a:p>
        </p:txBody>
      </p:sp>
      <p:pic>
        <p:nvPicPr>
          <p:cNvPr id="12596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2924944"/>
            <a:ext cx="4152900" cy="3082925"/>
          </a:xfrm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971600" y="2060848"/>
            <a:ext cx="5089525" cy="417513"/>
          </a:xfrm>
        </p:spPr>
        <p:txBody>
          <a:bodyPr>
            <a:normAutofit/>
          </a:bodyPr>
          <a:lstStyle/>
          <a:p>
            <a:pPr marL="225425" indent="-225425">
              <a:buSzTx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Plates slide past one another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611560" y="1196752"/>
            <a:ext cx="4169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 Crust is neither created nor destroyed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 plate boundary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download (6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852936"/>
            <a:ext cx="5192787" cy="3144421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1" name="Picture 5" descr="san andreas">
            <a:hlinkClick r:id="rId2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1905082"/>
            <a:ext cx="3435549" cy="4267118"/>
          </a:xfrm>
          <a:ln/>
        </p:spPr>
      </p:pic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5724128" y="1052736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San Andreas Fault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1489075" y="5622925"/>
            <a:ext cx="23759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Calexico, California</a:t>
            </a:r>
          </a:p>
        </p:txBody>
      </p:sp>
      <p:sp>
        <p:nvSpPr>
          <p:cNvPr id="121865" name="Text Box 9"/>
          <p:cNvSpPr txBox="1">
            <a:spLocks noChangeArrowheads="1"/>
          </p:cNvSpPr>
          <p:nvPr/>
        </p:nvSpPr>
        <p:spPr bwMode="auto">
          <a:xfrm>
            <a:off x="5004048" y="6237312"/>
            <a:ext cx="39276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Carrizo Plains, Central California</a:t>
            </a:r>
          </a:p>
        </p:txBody>
      </p:sp>
      <p:pic>
        <p:nvPicPr>
          <p:cNvPr id="8" name="Picture 5" descr="transformboundari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772816"/>
            <a:ext cx="388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2664" y="260648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 plate boundary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 t="40896" b="3143"/>
          <a:stretch>
            <a:fillRect/>
          </a:stretch>
        </p:blipFill>
        <p:spPr bwMode="auto">
          <a:xfrm>
            <a:off x="251520" y="1844824"/>
            <a:ext cx="8532440" cy="327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60648"/>
            <a:ext cx="9144000" cy="67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endParaRPr lang="en-US" sz="1400" dirty="0"/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Summary of Plate Movements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4" name="Picture 6" descr="plate boundari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20450"/>
          <a:stretch>
            <a:fillRect/>
          </a:stretch>
        </p:blipFill>
        <p:spPr>
          <a:xfrm>
            <a:off x="827584" y="2276872"/>
            <a:ext cx="7924800" cy="4233863"/>
          </a:xfrm>
          <a:noFill/>
          <a:ln/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764704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In 1960`s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convection currents has 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been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proposed as driving force to move continents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 descr="Convection currents"/>
          <p:cNvPicPr>
            <a:picLocks noChangeAspect="1" noChangeArrowheads="1"/>
          </p:cNvPicPr>
          <p:nvPr/>
        </p:nvPicPr>
        <p:blipFill>
          <a:blip r:embed="rId2" cstate="print"/>
          <a:srcRect t="12801"/>
          <a:stretch>
            <a:fillRect/>
          </a:stretch>
        </p:blipFill>
        <p:spPr bwMode="auto">
          <a:xfrm>
            <a:off x="467544" y="1700808"/>
            <a:ext cx="4648200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3400" y="5562600"/>
            <a:ext cx="83089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800" dirty="0" smtClean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Movement of matter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driven by Earth’s internal and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external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sources of energy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0" y="908720"/>
            <a:ext cx="8334375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Driving force for convection?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52" name="Picture 16" descr="convec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9871"/>
          <a:stretch>
            <a:fillRect/>
          </a:stretch>
        </p:blipFill>
        <p:spPr>
          <a:xfrm>
            <a:off x="381000" y="2057400"/>
            <a:ext cx="8382000" cy="3581400"/>
          </a:xfrm>
          <a:noFill/>
          <a:ln/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14" y="1314450"/>
            <a:ext cx="8515350" cy="492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How deep does the convection occurs?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95536" y="6237312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noProof="0" dirty="0" smtClean="0">
                <a:latin typeface="Times New Roman" pitchFamily="18" charset="0"/>
                <a:cs typeface="Times New Roman" pitchFamily="18" charset="0"/>
              </a:rPr>
              <a:t>Two competing hypotheses for the mantle convection system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1340768"/>
            <a:ext cx="8327921" cy="334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 fast do plates move?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 some plates move faster than others, and if so, why?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velocity of plate movements today the same as it was in the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Geologic past?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7" descr="MagReversals"/>
          <p:cNvPicPr>
            <a:picLocks noChangeAspect="1" noChangeArrowheads="1"/>
          </p:cNvPicPr>
          <p:nvPr/>
        </p:nvPicPr>
        <p:blipFill>
          <a:blip r:embed="rId2" cstate="print"/>
          <a:srcRect t="36000"/>
          <a:stretch>
            <a:fillRect/>
          </a:stretch>
        </p:blipFill>
        <p:spPr bwMode="auto">
          <a:xfrm>
            <a:off x="1331640" y="2420888"/>
            <a:ext cx="7010400" cy="33655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1124744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28800"/>
            <a:ext cx="8229600" cy="1384300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FF66"/>
                </a:solidFill>
              </a:rPr>
              <a:t>Geographic </a:t>
            </a:r>
            <a:r>
              <a:rPr lang="en-US" sz="3600" dirty="0">
                <a:solidFill>
                  <a:srgbClr val="FFFF66"/>
                </a:solidFill>
              </a:rPr>
              <a:t>Fit</a:t>
            </a:r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5949280"/>
            <a:ext cx="8077200" cy="609600"/>
          </a:xfrm>
        </p:spPr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Continents seem to fit together like pieces of a puzzle</a:t>
            </a:r>
          </a:p>
        </p:txBody>
      </p:sp>
      <p:pic>
        <p:nvPicPr>
          <p:cNvPr id="80910" name="Picture 14" descr="Pangea">
            <a:hlinkClick r:id="rId3" action="ppaction://hlinkfile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95400" y="1524000"/>
            <a:ext cx="6477000" cy="4452938"/>
          </a:xfrm>
          <a:ln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3420888" y="90872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Geographic fit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509368" cy="363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775" y="2714624"/>
            <a:ext cx="7954125" cy="15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642938"/>
            <a:ext cx="56388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981075"/>
            <a:ext cx="76009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57944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global isochron map of the ocean floor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849303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Reconstructing history of plate movements</a:t>
            </a: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 floor isochron</a:t>
            </a:r>
          </a:p>
          <a:p>
            <a:pPr marL="225425" indent="-225425">
              <a:buClr>
                <a:schemeClr val="hlink"/>
              </a:buClr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-Transform fault boundaries</a:t>
            </a:r>
          </a:p>
          <a:p>
            <a:pPr marL="225425" indent="-225425">
              <a:buClr>
                <a:schemeClr val="hlink"/>
              </a:buClr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Evidences also derived from rock types, fossils, mountain belts etc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0000" y="2276872"/>
            <a:ext cx="624693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10021"/>
          <a:stretch>
            <a:fillRect/>
          </a:stretch>
        </p:blipFill>
        <p:spPr bwMode="auto">
          <a:xfrm>
            <a:off x="1012670" y="1412776"/>
            <a:ext cx="636764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6495204" cy="328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88" r="9505"/>
          <a:stretch>
            <a:fillRect/>
          </a:stretch>
        </p:blipFill>
        <p:spPr bwMode="auto">
          <a:xfrm>
            <a:off x="971600" y="1412776"/>
            <a:ext cx="735312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0"/>
            <a:ext cx="8529638" cy="1144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Supercontinent of Pangaea</a:t>
            </a:r>
            <a:b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237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million years ago)</a:t>
            </a:r>
          </a:p>
        </p:txBody>
      </p:sp>
      <p:pic>
        <p:nvPicPr>
          <p:cNvPr id="217091" name="Picture 3" descr="figure 01-18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8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4293096"/>
            <a:ext cx="2654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Panthalassic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ocean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921893">
            <a:off x="4996390" y="4817997"/>
            <a:ext cx="2654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Tethys ocean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67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6096000"/>
            <a:ext cx="7696200" cy="60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Similar distribution of fossils such as the </a:t>
            </a:r>
            <a:r>
              <a:rPr lang="en-US" sz="2400" b="0" i="1" dirty="0" err="1">
                <a:latin typeface="Times New Roman" pitchFamily="18" charset="0"/>
                <a:cs typeface="Times New Roman" pitchFamily="18" charset="0"/>
              </a:rPr>
              <a:t>Mesosaurus</a:t>
            </a:r>
            <a:endParaRPr lang="en-US" sz="2400" b="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2951" name="Picture 7" descr="Fossil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900" t="14400" r="900" b="14400"/>
          <a:stretch>
            <a:fillRect/>
          </a:stretch>
        </p:blipFill>
        <p:spPr>
          <a:xfrm>
            <a:off x="304800" y="1600200"/>
            <a:ext cx="8534400" cy="4252913"/>
          </a:xfrm>
          <a:noFill/>
          <a:ln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-3420888" y="90872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Fossils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71218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63786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Evidence-rift system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-volcanic rocks from Nova Scotia and </a:t>
            </a: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North Carolina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6015" r="9936" b="8764"/>
          <a:stretch>
            <a:fillRect/>
          </a:stretch>
        </p:blipFill>
        <p:spPr bwMode="auto">
          <a:xfrm>
            <a:off x="1259632" y="2204864"/>
            <a:ext cx="696581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80011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Early stage of break up- Atlantic ocean opened up and Tethys sea contracted</a:t>
            </a:r>
          </a:p>
          <a:p>
            <a:pPr marL="225425" indent="-225425">
              <a:buClr>
                <a:schemeClr val="hlink"/>
              </a:buClr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-Southern continents and northern continent split up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20888"/>
            <a:ext cx="7306405" cy="423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835292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Early stage of break up- Atlantic ocean opened and widened</a:t>
            </a:r>
          </a:p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  -Tethys ocean was closing to form Mediterranean</a:t>
            </a:r>
          </a:p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  - India was well going northward</a:t>
            </a: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</a:p>
          <a:p>
            <a:pPr marL="225425" indent="-225425">
              <a:buClr>
                <a:schemeClr val="hlink"/>
              </a:buClr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-up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7018" r="2552"/>
          <a:stretch>
            <a:fillRect/>
          </a:stretch>
        </p:blipFill>
        <p:spPr bwMode="auto">
          <a:xfrm>
            <a:off x="163747" y="2038704"/>
            <a:ext cx="874285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4612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present day and future world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th-grade-ch-1-sec-3-drifting-continents-14-7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563" y="458670"/>
            <a:ext cx="7896877" cy="592265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(4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908720"/>
            <a:ext cx="3961655" cy="5301208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3420888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Glossopteris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0" y="6248400"/>
            <a:ext cx="6248400" cy="609600"/>
          </a:xfrm>
        </p:spPr>
        <p:txBody>
          <a:bodyPr/>
          <a:lstStyle/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Mountain ranges match across oceans</a:t>
            </a:r>
          </a:p>
        </p:txBody>
      </p:sp>
      <p:pic>
        <p:nvPicPr>
          <p:cNvPr id="83975" name="Picture 7" descr="MtChain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43000" y="1600200"/>
            <a:ext cx="7162800" cy="4552950"/>
          </a:xfrm>
          <a:noFill/>
          <a:ln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Evidence of Continental drift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3276872" y="90872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Mountain chain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2300</TotalTime>
  <Words>883</Words>
  <Application>Microsoft Office PowerPoint</Application>
  <PresentationFormat>On-screen Show (4:3)</PresentationFormat>
  <Paragraphs>225</Paragraphs>
  <Slides>63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Essenz</vt:lpstr>
      <vt:lpstr>Slide 1</vt:lpstr>
      <vt:lpstr>Slide 2</vt:lpstr>
      <vt:lpstr>Slide 3</vt:lpstr>
      <vt:lpstr>Slide 4</vt:lpstr>
      <vt:lpstr>Geographic Fit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Present-day Plates</vt:lpstr>
      <vt:lpstr>Slide 27</vt:lpstr>
      <vt:lpstr>Plate Boundaries Divergent</vt:lpstr>
      <vt:lpstr>Slide 29</vt:lpstr>
      <vt:lpstr>Slide 30</vt:lpstr>
      <vt:lpstr>Slide 31</vt:lpstr>
      <vt:lpstr>Slide 32</vt:lpstr>
      <vt:lpstr>Iceland is being pulled apart as it sits astride the Mid-Atlantic Ridge.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The Supercontinent of Pangaea (237 million years ago)</vt:lpstr>
      <vt:lpstr>Slide 60</vt:lpstr>
      <vt:lpstr>Slide 61</vt:lpstr>
      <vt:lpstr>Slide 62</vt:lpstr>
      <vt:lpstr>Slide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Rimjhim</cp:lastModifiedBy>
  <cp:revision>120</cp:revision>
  <dcterms:created xsi:type="dcterms:W3CDTF">2011-09-21T09:33:24Z</dcterms:created>
  <dcterms:modified xsi:type="dcterms:W3CDTF">2019-01-23T06:10:02Z</dcterms:modified>
</cp:coreProperties>
</file>